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9" r:id="rId9"/>
    <p:sldId id="272" r:id="rId10"/>
    <p:sldId id="271" r:id="rId11"/>
    <p:sldId id="273" r:id="rId12"/>
    <p:sldId id="274" r:id="rId13"/>
    <p:sldId id="27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0B413-CFE3-45BD-B3F0-FC641C2AC1B3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167F2-49F8-4A58-A0F7-74B36ACC4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6EAD040-BA13-49D0-B08F-1423908D88DC}" type="slidenum">
              <a:rPr lang="en-GB" alt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0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2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08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3550"/>
            <a:ext cx="10356851" cy="1430338"/>
          </a:xfrm>
        </p:spPr>
        <p:txBody>
          <a:bodyPr/>
          <a:lstStyle>
            <a:lvl1pPr>
              <a:defRPr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30C3C-086E-4E22-BFEC-CCB2A4EA099C}" type="datetime1">
              <a:rPr lang="en-US" altLang="en-US"/>
              <a:pPr>
                <a:defRPr/>
              </a:pPr>
              <a:t>7/21/2016</a:t>
            </a:fld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0C47-DEA6-445A-89E6-8C667BD1B2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76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037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1006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7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31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735B-B67D-475F-9EA6-37C5FB0D2B0D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1067C-EC9C-4F6D-9B3B-FCC404C10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sci.com/fun3_en/electro/elec_02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Conductors, Insulators, and Semiconductors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nano@Illinois</a:t>
            </a:r>
            <a:r>
              <a:rPr lang="en-US" dirty="0" smtClean="0"/>
              <a:t> RET module</a:t>
            </a:r>
          </a:p>
          <a:p>
            <a:r>
              <a:rPr lang="en-US" dirty="0"/>
              <a:t>C</a:t>
            </a:r>
            <a:r>
              <a:rPr lang="en-US" dirty="0" smtClean="0"/>
              <a:t>. Britt Carlson, PhD</a:t>
            </a:r>
          </a:p>
          <a:p>
            <a:r>
              <a:rPr lang="en-US" dirty="0" smtClean="0"/>
              <a:t>Parkland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21823"/>
            <a:ext cx="10356851" cy="1430338"/>
          </a:xfrm>
        </p:spPr>
        <p:txBody>
          <a:bodyPr/>
          <a:lstStyle/>
          <a:p>
            <a:r>
              <a:rPr lang="en-US" i="1" dirty="0" smtClean="0"/>
              <a:t>Part I: Experimental Set-up</a:t>
            </a:r>
            <a:endParaRPr lang="en-US" i="1" dirty="0"/>
          </a:p>
        </p:txBody>
      </p:sp>
      <p:pic>
        <p:nvPicPr>
          <p:cNvPr id="204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7" y="1667434"/>
            <a:ext cx="4262717" cy="481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393328" y="1405613"/>
            <a:ext cx="46894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Basic schematic of the circuit. Yellow: the energy source, Grey: the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multimeter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, Black: the wires, Orange: the electrodes.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baseline="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Image edited from: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http://www.funsci.com/fun3_en/electro/elec_02.gif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818319" y="4042805"/>
            <a:ext cx="9826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red wire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84344" y="2800630"/>
            <a:ext cx="169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red wire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682969" y="3251573"/>
            <a:ext cx="183524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black wire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57837" y="4532312"/>
            <a:ext cx="4810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#2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14400" y="4548242"/>
            <a:ext cx="4810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#1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9087" y="3243456"/>
            <a:ext cx="355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⊕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09262" y="3537626"/>
            <a:ext cx="355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⊝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309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21823"/>
            <a:ext cx="10356851" cy="1430338"/>
          </a:xfrm>
        </p:spPr>
        <p:txBody>
          <a:bodyPr/>
          <a:lstStyle/>
          <a:p>
            <a:r>
              <a:rPr lang="en-US" i="1" dirty="0" smtClean="0"/>
              <a:t>Part II: Circuit with known electrodes</a:t>
            </a:r>
            <a:endParaRPr lang="en-US" i="1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32012" y="1157287"/>
            <a:ext cx="10450791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power source to 1V (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record the exact setting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 connect the metal sample as the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electrode and use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multimeter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determine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amperage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It should read 0 if the electrodes are still not touching.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touch the two metal electrodes to each other.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Make sure to record the voltage and amperage numbers and also observations.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multimeter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doesn’t show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amperage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reading, separate the electrodes, change the power source to 2V and then try again. Continue slowly testing increases in voltage (1 V at a time) until you get to a maximum of 10V.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Repeat this procedure for all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glass coverslip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of the silicon wafers (1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undoped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sample, 1 highly doped sample, 2 medium doped samples (1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-type and 1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-type)).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you will need to change the metal to the black wire and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type silicon to the red wire when you do this sample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309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21823"/>
            <a:ext cx="10356851" cy="1430338"/>
          </a:xfrm>
        </p:spPr>
        <p:txBody>
          <a:bodyPr/>
          <a:lstStyle/>
          <a:p>
            <a:r>
              <a:rPr lang="en-US" i="1" dirty="0" smtClean="0"/>
              <a:t>Part III: Circuit with unknown electrode</a:t>
            </a:r>
            <a:endParaRPr lang="en-US" i="1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32012" y="1157287"/>
            <a:ext cx="10450791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Connect the first unknown sample as the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electrode and use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multimeter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determine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amperage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circuit.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Make sure to record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numbers and also observations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the voltage and amperage data, determine if your unknown is a conductor, insulator or semiconductor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your sample is a semiconductor, determine if it has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or low doping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type or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doping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309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Finishing the lab report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 the lab questions and complete the lab report, according to the Anatomy of a Lab Report or other format, as applicable.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871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Burdge</a:t>
            </a:r>
            <a:r>
              <a:rPr lang="en-US" dirty="0"/>
              <a:t>, Julia R., and Jason </a:t>
            </a:r>
            <a:r>
              <a:rPr lang="en-US" dirty="0" err="1"/>
              <a:t>Overby</a:t>
            </a:r>
            <a:r>
              <a:rPr lang="en-US" dirty="0"/>
              <a:t>. Chemistry: Atoms First. 2nd ed. New York, NY: McGraw-Hill Education, 2015. Print</a:t>
            </a:r>
            <a:r>
              <a:rPr lang="en-US" dirty="0" smtClean="0"/>
              <a:t>.</a:t>
            </a:r>
          </a:p>
          <a:p>
            <a:r>
              <a:rPr lang="en-US" dirty="0" err="1"/>
              <a:t>Kotz</a:t>
            </a:r>
            <a:r>
              <a:rPr lang="en-US" dirty="0"/>
              <a:t>, John C., </a:t>
            </a:r>
            <a:r>
              <a:rPr lang="en-US" dirty="0" err="1"/>
              <a:t>Treichel</a:t>
            </a:r>
            <a:r>
              <a:rPr lang="en-US" dirty="0"/>
              <a:t>, Paul M., and John R. Townsend. Chemistry and Chemical Reactivity. 8</a:t>
            </a:r>
            <a:r>
              <a:rPr lang="en-US" baseline="30000" dirty="0"/>
              <a:t>th</a:t>
            </a:r>
            <a:r>
              <a:rPr lang="en-US" dirty="0"/>
              <a:t> ed</a:t>
            </a:r>
            <a:r>
              <a:rPr lang="en-US" dirty="0" smtClean="0"/>
              <a:t>. </a:t>
            </a:r>
            <a:r>
              <a:rPr lang="en-US" smtClean="0"/>
              <a:t>Belmont, CA: </a:t>
            </a:r>
            <a:r>
              <a:rPr lang="en-US" dirty="0"/>
              <a:t>Cengage Learning, 2012. Print</a:t>
            </a:r>
            <a:r>
              <a:rPr lang="en-US" dirty="0" smtClean="0"/>
              <a:t>.</a:t>
            </a:r>
          </a:p>
          <a:p>
            <a:r>
              <a:rPr lang="en-US" dirty="0"/>
              <a:t>Blinder, S. M. "Doped Silicon Semiconductors." </a:t>
            </a:r>
            <a:r>
              <a:rPr lang="en-US" i="1" dirty="0"/>
              <a:t>Wolfram Demonstrations Project</a:t>
            </a:r>
            <a:r>
              <a:rPr lang="en-US" dirty="0"/>
              <a:t>. Wolfram Demonstrations Project &amp; Contributors, </a:t>
            </a:r>
            <a:r>
              <a:rPr lang="en-US" dirty="0" err="1"/>
              <a:t>n.d.</a:t>
            </a:r>
            <a:r>
              <a:rPr lang="en-US" dirty="0"/>
              <a:t> Web. 24 Mar. 2016. &lt;http://demonstrations.wolfram.com/DopedSiliconSemiconductors</a:t>
            </a:r>
            <a:r>
              <a:rPr lang="en-US" dirty="0" smtClean="0"/>
              <a:t>/&gt;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3"/>
          <p:cNvSpPr>
            <a:spLocks noGrp="1"/>
          </p:cNvSpPr>
          <p:nvPr>
            <p:ph type="title"/>
          </p:nvPr>
        </p:nvSpPr>
        <p:spPr>
          <a:xfrm>
            <a:off x="281354" y="-5984"/>
            <a:ext cx="7767637" cy="1430338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  <a:defRPr/>
            </a:pPr>
            <a:r>
              <a:rPr lang="en-US" sz="4000" b="1" i="1" dirty="0"/>
              <a:t>Band Theory of Conductivity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132741B-0740-4803-A321-1418C4C9840C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1354" y="1174948"/>
            <a:ext cx="6159675" cy="5683051"/>
          </a:xfrm>
          <a:prstGeom prst="rect">
            <a:avLst/>
          </a:prstGeom>
        </p:spPr>
        <p:txBody>
          <a:bodyPr/>
          <a:lstStyle/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basis for the difference of conductivity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 can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considered in terms of how the electrons are organized in a pure solid sample of the element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solids, atoms are closely packed, leading to overlapping molecular orbitals and bands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electrons.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large overlapping molecular orbitals create bands, a valence band and a higher energy conduction band.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energy difference between these two bands is known as the band gap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energy.</a:t>
            </a:r>
          </a:p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Burdge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Overby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914-915,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Kotz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Treichel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Townsend 595-598). </a:t>
            </a:r>
          </a:p>
          <a:p>
            <a:pPr marL="338138" indent="-338138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1777" y="6423723"/>
            <a:ext cx="37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Kotz</a:t>
            </a:r>
            <a:r>
              <a:rPr lang="en-US" dirty="0"/>
              <a:t>, </a:t>
            </a:r>
            <a:r>
              <a:rPr lang="en-US" dirty="0" err="1"/>
              <a:t>Treichel</a:t>
            </a:r>
            <a:r>
              <a:rPr lang="en-US" dirty="0"/>
              <a:t>, and Townsend </a:t>
            </a:r>
            <a:r>
              <a:rPr lang="en-US" dirty="0" smtClean="0"/>
              <a:t>597)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954" y="17462"/>
            <a:ext cx="4907259" cy="6406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67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3"/>
          <p:cNvSpPr>
            <a:spLocks noGrp="1"/>
          </p:cNvSpPr>
          <p:nvPr>
            <p:ph type="title"/>
          </p:nvPr>
        </p:nvSpPr>
        <p:spPr>
          <a:xfrm>
            <a:off x="322729" y="0"/>
            <a:ext cx="9197509" cy="1430338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  <a:defRPr/>
            </a:pPr>
            <a:r>
              <a:rPr lang="en-US" alt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Band Theory of </a:t>
            </a:r>
            <a:r>
              <a:rPr lang="en-US" alt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Conductivity</a:t>
            </a:r>
            <a:endParaRPr lang="en-US" altLang="en-US" sz="4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84D80E8-2A9C-4C72-B7DC-98D9F33C284B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4775" y="1028700"/>
            <a:ext cx="11303225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very small band gap energy, electrons can easily jump into the conduction band, where they are more delocalized and can move more freely.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the electrical current to be conducted across the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Burdge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Overby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914-915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altLang="en-U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explains one of the major difference between conductors, semi-conductors, and insulators. Conducting materials have a small band gap energy, insulators have a large band gap energy, and semiconductors are in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Burdge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Overby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914-915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hangingPunct="0">
              <a:spcBef>
                <a:spcPts val="700"/>
              </a:spcBef>
              <a:buClr>
                <a:srgbClr val="000000"/>
              </a:buClr>
              <a:buSzPct val="100000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2734" y="4713864"/>
            <a:ext cx="2752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Burdge</a:t>
            </a:r>
            <a:r>
              <a:rPr lang="en-US" dirty="0" smtClean="0"/>
              <a:t> and </a:t>
            </a:r>
            <a:r>
              <a:rPr lang="en-US" dirty="0" err="1" smtClean="0"/>
              <a:t>Overby</a:t>
            </a:r>
            <a:r>
              <a:rPr lang="en-US" dirty="0" smtClean="0"/>
              <a:t> 1021)</a:t>
            </a:r>
            <a:endParaRPr lang="en-US" dirty="0"/>
          </a:p>
        </p:txBody>
      </p:sp>
      <p:pic>
        <p:nvPicPr>
          <p:cNvPr id="8" name="Picture 7" descr="Figure 24.15 Energy bands in metals (conductors), semiconductors, and insulators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2"/>
          <a:stretch/>
        </p:blipFill>
        <p:spPr bwMode="auto">
          <a:xfrm>
            <a:off x="1339666" y="2740046"/>
            <a:ext cx="6537356" cy="25325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29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title"/>
          </p:nvPr>
        </p:nvSpPr>
        <p:spPr>
          <a:xfrm>
            <a:off x="60793" y="0"/>
            <a:ext cx="7767638" cy="1430338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  <a:defRPr/>
            </a:pP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Band Theory of Conductivity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08EA64A-F8EA-493A-8C0A-9C16954F2330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3036" y="1265238"/>
            <a:ext cx="10936941" cy="5091112"/>
          </a:xfrm>
          <a:prstGeom prst="rect">
            <a:avLst/>
          </a:prstGeom>
        </p:spPr>
        <p:txBody>
          <a:bodyPr/>
          <a:lstStyle/>
          <a:p>
            <a:pPr marL="0" lvl="1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of a semiconductor to conduct electricity can be enhanced by adding small amounts of impurities to the element, a process called </a:t>
            </a:r>
            <a:r>
              <a:rPr lang="en-US" sz="24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doping</a:t>
            </a:r>
            <a:r>
              <a:rPr lang="en-US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Burdge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Overby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914-915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Solids containing </a:t>
            </a:r>
            <a:r>
              <a:rPr lang="en-US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donor 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impurities are called </a:t>
            </a:r>
            <a:r>
              <a:rPr lang="en-US" sz="2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n-type semiconductors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Semiconductors that contain acceptor impurities are called </a:t>
            </a:r>
            <a:r>
              <a:rPr lang="en-US" sz="2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p-type </a:t>
            </a:r>
            <a:r>
              <a:rPr lang="en-US" sz="2400" b="1" i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semiconductors</a:t>
            </a:r>
            <a:r>
              <a:rPr 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Burdge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Overby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914-915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9" name="Picture 5" descr="11a_bur75640_2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457450"/>
            <a:ext cx="8720137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343488" y="4460543"/>
            <a:ext cx="262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Burdge</a:t>
            </a:r>
            <a:r>
              <a:rPr lang="en-US" dirty="0" smtClean="0"/>
              <a:t> and </a:t>
            </a:r>
            <a:r>
              <a:rPr lang="en-US" dirty="0" err="1" smtClean="0"/>
              <a:t>Overby</a:t>
            </a:r>
            <a:r>
              <a:rPr lang="en-US" dirty="0" smtClean="0"/>
              <a:t> 915)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7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917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one: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 sample doped with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boron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(n-type or p-type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Choose one: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Si sample doped with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antimony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(n-type or p-type)?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80C47-DEA6-445A-89E6-8C667BD1B2E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2388" y="26894"/>
            <a:ext cx="10542494" cy="1430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 typeface="Arial" charset="0"/>
              <a:buNone/>
              <a:defRPr/>
            </a:pPr>
            <a:r>
              <a:rPr lang="en-US" alt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Semi-conductor practice</a:t>
            </a:r>
            <a:endParaRPr lang="en-US" altLang="en-US" sz="40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347174"/>
            <a:ext cx="2238113" cy="46166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Answer: p-type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021528"/>
            <a:ext cx="2238113" cy="46166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Answer: n-type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8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435" y="1981200"/>
            <a:ext cx="8314765" cy="54864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at the image.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Is this n-type or p-type doping?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What is the dopant?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What does “n-” vs “p-” mean?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What would the other type look like?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91201" y="1"/>
            <a:ext cx="4891087" cy="411295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A52C9-1940-4ECB-9CCA-DEE1DB000B9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34100" y="4347523"/>
            <a:ext cx="541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http://demonstrations.wolfram.com/DopedSiliconSemiconductors/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61" y="4724400"/>
            <a:ext cx="3900427" cy="193899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Answers: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n-type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P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Definitions are on slide 4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See slide 7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P-type example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demonstrations.wolfram.com/DopedSiliconSemiconductors/HTMLImages/index.en/popup_3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968985" y="1290918"/>
            <a:ext cx="5311063" cy="420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A52C9-1940-4ECB-9CCA-DEE1DB000B9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1829" y="1970177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 only has 3 valence electrons compared to Si’s 4 valence electron.  This absence of a 4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electron is called a “hole.”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648134"/>
            <a:ext cx="541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Blinder, S. M.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549" y="6125517"/>
            <a:ext cx="7544053" cy="46166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p-type doping of silicon, where B is the dopant.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xfrm>
            <a:off x="255494" y="142876"/>
            <a:ext cx="7767638" cy="143033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Semiconductors</a:t>
            </a:r>
          </a:p>
        </p:txBody>
      </p:sp>
      <p:sp>
        <p:nvSpPr>
          <p:cNvPr id="49154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DBF8445D-9730-485B-8EC2-B110D2319F23}" type="slidenum"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1828800" y="1219201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49624" y="1573213"/>
            <a:ext cx="1128208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Schottky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barrier is a potential energy barrier for electrons formed at a metal-semiconductor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junction.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Depending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the doping type (n-type versus p-type) and the doping level (density of doping atoms) of the semiconductor and the electronic properties of the metal,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Schottky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barrier will form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diode is an electronic circuit element that primarily flows current in only one direction and blocks current from flowing in the opposite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flow of current has many different uses, including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generating light in light-emitting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diodes (LEDs)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Kotz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Treichel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Townsend 598).</a:t>
            </a:r>
          </a:p>
        </p:txBody>
      </p:sp>
    </p:spTree>
    <p:extLst>
      <p:ext uri="{BB962C8B-B14F-4D97-AF65-F5344CB8AC3E}">
        <p14:creationId xmlns:p14="http://schemas.microsoft.com/office/powerpoint/2010/main" val="5479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Experiment</a:t>
            </a:r>
            <a:endParaRPr lang="en-US" sz="4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circuits with various electrodes and a variable voltage source.</a:t>
            </a:r>
          </a:p>
          <a:p>
            <a:endParaRPr lang="en-US" dirty="0" smtClean="0"/>
          </a:p>
          <a:p>
            <a:r>
              <a:rPr lang="en-US" b="1" u="sng" dirty="0" smtClean="0"/>
              <a:t>Safety </a:t>
            </a:r>
            <a:r>
              <a:rPr lang="en-US" b="1" u="sng" dirty="0"/>
              <a:t>issues: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To </a:t>
            </a:r>
            <a:r>
              <a:rPr lang="en-US" b="1" dirty="0"/>
              <a:t>reduce the </a:t>
            </a:r>
            <a:r>
              <a:rPr lang="en-US" b="1" dirty="0" smtClean="0"/>
              <a:t>chance </a:t>
            </a:r>
            <a:r>
              <a:rPr lang="en-US" b="1" dirty="0"/>
              <a:t>of accident shocks, make sure that the electrodes never touch and that the alligator clips for each electrode don’t touch until you are ready. </a:t>
            </a:r>
            <a:endParaRPr lang="en-US" b="1" dirty="0" smtClean="0"/>
          </a:p>
          <a:p>
            <a:pPr lvl="1"/>
            <a:r>
              <a:rPr lang="en-US" b="1" dirty="0" smtClean="0"/>
              <a:t>Keep </a:t>
            </a:r>
            <a:r>
              <a:rPr lang="en-US" b="1" dirty="0"/>
              <a:t>the energy source turned off until just before you test the electrodes. </a:t>
            </a:r>
            <a:endParaRPr lang="en-US" b="1" dirty="0" smtClean="0"/>
          </a:p>
          <a:p>
            <a:pPr lvl="1"/>
            <a:r>
              <a:rPr lang="en-US" b="1" dirty="0" smtClean="0"/>
              <a:t>Do </a:t>
            </a:r>
            <a:r>
              <a:rPr lang="en-US" b="1" dirty="0"/>
              <a:t>not exceed 10V. </a:t>
            </a:r>
            <a:endParaRPr lang="en-US" b="1" dirty="0" smtClean="0"/>
          </a:p>
          <a:p>
            <a:pPr lvl="1"/>
            <a:r>
              <a:rPr lang="en-US" b="1" dirty="0" smtClean="0"/>
              <a:t>Make </a:t>
            </a:r>
            <a:r>
              <a:rPr lang="en-US" b="1" dirty="0"/>
              <a:t>sure to handle glass, metal, and silicon wafers with caution – the edges can be sharp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Disconnect any circuit that feels like it is starting to get hot.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5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1036</Words>
  <Application>Microsoft Office PowerPoint</Application>
  <PresentationFormat>Custom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Conductors, Insulators, and Semiconductors</vt:lpstr>
      <vt:lpstr>Band Theory of Conductivity</vt:lpstr>
      <vt:lpstr>Band Theory of Conductivity</vt:lpstr>
      <vt:lpstr>Band Theory of Conductivity</vt:lpstr>
      <vt:lpstr>PowerPoint Presentation</vt:lpstr>
      <vt:lpstr>Look at the image.   1. Is this n-type or p-type doping?  2. What is the dopant?   3. What does “n-” vs “p-” mean?   4. What would the other type look like?</vt:lpstr>
      <vt:lpstr>P-type example</vt:lpstr>
      <vt:lpstr>Semiconductors</vt:lpstr>
      <vt:lpstr>The Experiment</vt:lpstr>
      <vt:lpstr>Part I: Experimental Set-up</vt:lpstr>
      <vt:lpstr>Part II: Circuit with known electrodes</vt:lpstr>
      <vt:lpstr>Part III: Circuit with unknown electrode</vt:lpstr>
      <vt:lpstr>Finishing the lab report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Conductors, Insulators, and Semiconductors</dc:title>
  <dc:creator>BNR</dc:creator>
  <cp:lastModifiedBy>psl</cp:lastModifiedBy>
  <cp:revision>16</cp:revision>
  <dcterms:created xsi:type="dcterms:W3CDTF">2016-03-13T03:31:26Z</dcterms:created>
  <dcterms:modified xsi:type="dcterms:W3CDTF">2016-07-21T11:34:45Z</dcterms:modified>
</cp:coreProperties>
</file>